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5" r:id="rId6"/>
    <p:sldId id="266" r:id="rId7"/>
    <p:sldId id="259" r:id="rId8"/>
    <p:sldId id="260" r:id="rId9"/>
    <p:sldId id="263" r:id="rId10"/>
    <p:sldId id="264" r:id="rId11"/>
    <p:sldId id="267" r:id="rId12"/>
    <p:sldId id="268" r:id="rId13"/>
    <p:sldId id="271" r:id="rId14"/>
    <p:sldId id="269" r:id="rId15"/>
    <p:sldId id="270" r:id="rId16"/>
    <p:sldId id="272" r:id="rId17"/>
    <p:sldId id="262" r:id="rId1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AU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AU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D1C2-A3EE-46AE-9661-B93A09A2416B}" type="datetimeFigureOut">
              <a:rPr lang="fr-FR" smtClean="0"/>
              <a:pPr/>
              <a:t>13/01/2022</a:t>
            </a:fld>
            <a:endParaRPr lang="en-AU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69D9-3F44-499B-99DE-D7C19519A192}" type="slidenum">
              <a:rPr lang="en-AU" smtClean="0"/>
              <a:pPr/>
              <a:t>‹N°›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AU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AU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D1C2-A3EE-46AE-9661-B93A09A2416B}" type="datetimeFigureOut">
              <a:rPr lang="fr-FR" smtClean="0"/>
              <a:pPr/>
              <a:t>13/01/2022</a:t>
            </a:fld>
            <a:endParaRPr lang="en-AU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69D9-3F44-499B-99DE-D7C19519A192}" type="slidenum">
              <a:rPr lang="en-AU" smtClean="0"/>
              <a:pPr/>
              <a:t>‹N°›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AU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AU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D1C2-A3EE-46AE-9661-B93A09A2416B}" type="datetimeFigureOut">
              <a:rPr lang="fr-FR" smtClean="0"/>
              <a:pPr/>
              <a:t>13/01/2022</a:t>
            </a:fld>
            <a:endParaRPr lang="en-AU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69D9-3F44-499B-99DE-D7C19519A192}" type="slidenum">
              <a:rPr lang="en-AU" smtClean="0"/>
              <a:pPr/>
              <a:t>‹N°›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AU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AU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D1C2-A3EE-46AE-9661-B93A09A2416B}" type="datetimeFigureOut">
              <a:rPr lang="fr-FR" smtClean="0"/>
              <a:pPr/>
              <a:t>13/01/2022</a:t>
            </a:fld>
            <a:endParaRPr lang="en-AU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69D9-3F44-499B-99DE-D7C19519A192}" type="slidenum">
              <a:rPr lang="en-AU" smtClean="0"/>
              <a:pPr/>
              <a:t>‹N°›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AU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D1C2-A3EE-46AE-9661-B93A09A2416B}" type="datetimeFigureOut">
              <a:rPr lang="fr-FR" smtClean="0"/>
              <a:pPr/>
              <a:t>13/01/2022</a:t>
            </a:fld>
            <a:endParaRPr lang="en-AU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69D9-3F44-499B-99DE-D7C19519A192}" type="slidenum">
              <a:rPr lang="en-AU" smtClean="0"/>
              <a:pPr/>
              <a:t>‹N°›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AU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AU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AU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D1C2-A3EE-46AE-9661-B93A09A2416B}" type="datetimeFigureOut">
              <a:rPr lang="fr-FR" smtClean="0"/>
              <a:pPr/>
              <a:t>13/01/2022</a:t>
            </a:fld>
            <a:endParaRPr lang="en-AU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69D9-3F44-499B-99DE-D7C19519A192}" type="slidenum">
              <a:rPr lang="en-AU" smtClean="0"/>
              <a:pPr/>
              <a:t>‹N°›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AU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AU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AU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D1C2-A3EE-46AE-9661-B93A09A2416B}" type="datetimeFigureOut">
              <a:rPr lang="fr-FR" smtClean="0"/>
              <a:pPr/>
              <a:t>13/01/2022</a:t>
            </a:fld>
            <a:endParaRPr lang="en-AU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69D9-3F44-499B-99DE-D7C19519A192}" type="slidenum">
              <a:rPr lang="en-AU" smtClean="0"/>
              <a:pPr/>
              <a:t>‹N°›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AU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D1C2-A3EE-46AE-9661-B93A09A2416B}" type="datetimeFigureOut">
              <a:rPr lang="fr-FR" smtClean="0"/>
              <a:pPr/>
              <a:t>13/01/2022</a:t>
            </a:fld>
            <a:endParaRPr lang="en-AU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69D9-3F44-499B-99DE-D7C19519A192}" type="slidenum">
              <a:rPr lang="en-AU" smtClean="0"/>
              <a:pPr/>
              <a:t>‹N°›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D1C2-A3EE-46AE-9661-B93A09A2416B}" type="datetimeFigureOut">
              <a:rPr lang="fr-FR" smtClean="0"/>
              <a:pPr/>
              <a:t>13/01/2022</a:t>
            </a:fld>
            <a:endParaRPr lang="en-AU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69D9-3F44-499B-99DE-D7C19519A192}" type="slidenum">
              <a:rPr lang="en-AU" smtClean="0"/>
              <a:pPr/>
              <a:t>‹N°›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AU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AU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D1C2-A3EE-46AE-9661-B93A09A2416B}" type="datetimeFigureOut">
              <a:rPr lang="fr-FR" smtClean="0"/>
              <a:pPr/>
              <a:t>13/01/2022</a:t>
            </a:fld>
            <a:endParaRPr lang="en-AU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69D9-3F44-499B-99DE-D7C19519A192}" type="slidenum">
              <a:rPr lang="en-AU" smtClean="0"/>
              <a:pPr/>
              <a:t>‹N°›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AU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D1C2-A3EE-46AE-9661-B93A09A2416B}" type="datetimeFigureOut">
              <a:rPr lang="fr-FR" smtClean="0"/>
              <a:pPr/>
              <a:t>13/01/2022</a:t>
            </a:fld>
            <a:endParaRPr lang="en-AU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69D9-3F44-499B-99DE-D7C19519A192}" type="slidenum">
              <a:rPr lang="en-AU" smtClean="0"/>
              <a:pPr/>
              <a:t>‹N°›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en-AU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AU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1D1C2-A3EE-46AE-9661-B93A09A2416B}" type="datetimeFigureOut">
              <a:rPr lang="fr-FR" smtClean="0"/>
              <a:pPr/>
              <a:t>13/01/2022</a:t>
            </a:fld>
            <a:endParaRPr lang="en-AU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869D9-3F44-499B-99DE-D7C19519A192}" type="slidenum">
              <a:rPr lang="en-AU" smtClean="0"/>
              <a:pPr/>
              <a:t>‹N°›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Machine Learning</a:t>
            </a:r>
            <a:endParaRPr lang="en-AU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Pierre-Yves Libouban</a:t>
            </a:r>
          </a:p>
          <a:p>
            <a:r>
              <a:rPr lang="en-AU" dirty="0" err="1" smtClean="0"/>
              <a:t>XiaoJun</a:t>
            </a:r>
            <a:r>
              <a:rPr lang="en-AU" dirty="0" smtClean="0"/>
              <a:t> Mao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50" y="1785926"/>
            <a:ext cx="788670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609600" y="-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SVM</a:t>
            </a:r>
            <a:endParaRPr kumimoji="0" lang="en-A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388522" y="1071546"/>
            <a:ext cx="2671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SVM non </a:t>
            </a:r>
            <a:r>
              <a:rPr lang="en-AU" sz="2800" dirty="0" err="1" smtClean="0"/>
              <a:t>linéaire</a:t>
            </a:r>
            <a:endParaRPr lang="en-A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Réseau neuronal </a:t>
            </a:r>
            <a:r>
              <a:rPr lang="en-AU" dirty="0" smtClean="0"/>
              <a:t>(neural network)</a:t>
            </a:r>
            <a:endParaRPr lang="en-A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t="12500"/>
          <a:stretch>
            <a:fillRect/>
          </a:stretch>
        </p:blipFill>
        <p:spPr bwMode="auto">
          <a:xfrm>
            <a:off x="752475" y="2714634"/>
            <a:ext cx="7639050" cy="3500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828668"/>
          </a:xfrm>
        </p:spPr>
        <p:txBody>
          <a:bodyPr>
            <a:normAutofit/>
          </a:bodyPr>
          <a:lstStyle/>
          <a:p>
            <a:r>
              <a:rPr lang="en-GB" dirty="0" smtClean="0"/>
              <a:t>Artificial neural network (ANN)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3.amazonaws.com/cdn.ayasdi.com/wp-content/uploads/2018/06/21100605/Fig2GCNN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224093"/>
            <a:ext cx="7515225" cy="2133601"/>
          </a:xfrm>
          <a:prstGeom prst="rect">
            <a:avLst/>
          </a:prstGeom>
          <a:noFill/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dirty="0" smtClean="0"/>
              <a:t>Type de réseau neuronal</a:t>
            </a:r>
            <a:endParaRPr lang="en-AU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3510"/>
          </a:xfrm>
        </p:spPr>
        <p:txBody>
          <a:bodyPr>
            <a:normAutofit/>
          </a:bodyPr>
          <a:lstStyle/>
          <a:p>
            <a:r>
              <a:rPr lang="fr-FR" dirty="0" smtClean="0"/>
              <a:t>Convolutional neural network (CNN)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Recurrent</a:t>
            </a:r>
            <a:r>
              <a:rPr lang="fr-FR" dirty="0" smtClean="0"/>
              <a:t> neural network (RNN)</a:t>
            </a:r>
          </a:p>
          <a:p>
            <a:r>
              <a:rPr lang="fr-FR" dirty="0" smtClean="0"/>
              <a:t>Auto-</a:t>
            </a:r>
            <a:r>
              <a:rPr lang="fr-FR" dirty="0" err="1" smtClean="0"/>
              <a:t>Encoders</a:t>
            </a:r>
            <a:r>
              <a:rPr lang="fr-FR" dirty="0" smtClean="0"/>
              <a:t> (AE)</a:t>
            </a:r>
          </a:p>
          <a:p>
            <a:r>
              <a:rPr lang="fr-FR" dirty="0" err="1" smtClean="0"/>
              <a:t>Generative</a:t>
            </a:r>
            <a:r>
              <a:rPr lang="fr-FR" dirty="0" smtClean="0"/>
              <a:t> </a:t>
            </a:r>
            <a:r>
              <a:rPr lang="fr-FR" dirty="0" err="1" smtClean="0"/>
              <a:t>adversarial</a:t>
            </a:r>
            <a:r>
              <a:rPr lang="fr-FR" dirty="0" smtClean="0"/>
              <a:t> network (GAN)</a:t>
            </a:r>
          </a:p>
        </p:txBody>
      </p:sp>
      <p:sp>
        <p:nvSpPr>
          <p:cNvPr id="7" name="Accolade fermante 6"/>
          <p:cNvSpPr/>
          <p:nvPr/>
        </p:nvSpPr>
        <p:spPr>
          <a:xfrm>
            <a:off x="7215206" y="5214950"/>
            <a:ext cx="214314" cy="107157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ZoneTexte 8"/>
          <p:cNvSpPr txBox="1"/>
          <p:nvPr/>
        </p:nvSpPr>
        <p:spPr>
          <a:xfrm>
            <a:off x="7500958" y="5425875"/>
            <a:ext cx="128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De novo drug design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Evaluation</a:t>
            </a:r>
            <a:endParaRPr lang="en-AU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Régression :</a:t>
            </a:r>
          </a:p>
          <a:p>
            <a:pPr>
              <a:buNone/>
            </a:pPr>
            <a:r>
              <a:rPr lang="fr-FR" dirty="0" smtClean="0"/>
              <a:t>	</a:t>
            </a:r>
            <a:r>
              <a:rPr lang="fr-FR" sz="2400" dirty="0" smtClean="0"/>
              <a:t>On utilise de coefficient de détermination (R²). Il équivaut au carré du coefficient de corrélation.</a:t>
            </a:r>
            <a:endParaRPr lang="fr-FR" dirty="0" smtClean="0"/>
          </a:p>
          <a:p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sz="2400" dirty="0" smtClean="0"/>
              <a:t>	Cas de sur-apprentissage :</a:t>
            </a:r>
          </a:p>
          <a:p>
            <a:endParaRPr lang="fr-FR" dirty="0" smtClean="0"/>
          </a:p>
          <a:p>
            <a:pPr>
              <a:buNone/>
            </a:pPr>
            <a:endParaRPr lang="fr-FR" sz="2400" dirty="0" smtClean="0"/>
          </a:p>
          <a:p>
            <a:pPr>
              <a:buNone/>
            </a:pPr>
            <a:endParaRPr lang="fr-FR" sz="2400" dirty="0" smtClean="0"/>
          </a:p>
        </p:txBody>
      </p:sp>
      <p:pic>
        <p:nvPicPr>
          <p:cNvPr id="4" name="Picture 2" descr="https://upload.wikimedia.org/wikipedia/commons/thumb/1/1f/Overfitting_svg.svg/800px-Overfitting_svg.sv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04772" y="3282735"/>
            <a:ext cx="3939128" cy="2905107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4277631" y="6140255"/>
            <a:ext cx="4199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Rouge: erreur sur le jeu de test (validation)</a:t>
            </a:r>
          </a:p>
          <a:p>
            <a:r>
              <a:rPr lang="fr-FR" dirty="0" smtClean="0"/>
              <a:t>Bleu : erreur sur le jeu d’apprentissage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Machine Learning</a:t>
            </a:r>
            <a:endParaRPr lang="en-AU" dirty="0"/>
          </a:p>
        </p:txBody>
      </p:sp>
      <p:sp>
        <p:nvSpPr>
          <p:cNvPr id="5" name="ZoneTexte 4"/>
          <p:cNvSpPr txBox="1"/>
          <p:nvPr/>
        </p:nvSpPr>
        <p:spPr>
          <a:xfrm>
            <a:off x="683568" y="1772816"/>
            <a:ext cx="160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Crossvalidation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4" y="2204864"/>
            <a:ext cx="8100392" cy="3995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Evaluation</a:t>
            </a:r>
            <a:endParaRPr lang="en-AU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285720" y="1600200"/>
            <a:ext cx="8229600" cy="4972072"/>
          </a:xfrm>
        </p:spPr>
        <p:txBody>
          <a:bodyPr>
            <a:normAutofit/>
          </a:bodyPr>
          <a:lstStyle/>
          <a:p>
            <a:r>
              <a:rPr lang="fr-FR" dirty="0" smtClean="0"/>
              <a:t>Classification :</a:t>
            </a:r>
          </a:p>
          <a:p>
            <a:pPr>
              <a:buNone/>
            </a:pPr>
            <a:r>
              <a:rPr lang="fr-FR" dirty="0" smtClean="0"/>
              <a:t>	</a:t>
            </a:r>
            <a:r>
              <a:rPr lang="fr-FR" sz="2400" dirty="0" smtClean="0"/>
              <a:t>On réalise une matrice de confusion :</a:t>
            </a:r>
          </a:p>
          <a:p>
            <a:pPr>
              <a:buNone/>
            </a:pPr>
            <a:endParaRPr lang="fr-FR" sz="2400" dirty="0" smtClean="0"/>
          </a:p>
          <a:p>
            <a:pPr>
              <a:buNone/>
            </a:pPr>
            <a:endParaRPr lang="fr-FR" sz="2400" dirty="0" smtClean="0"/>
          </a:p>
          <a:p>
            <a:pPr>
              <a:buNone/>
            </a:pPr>
            <a:endParaRPr lang="fr-FR" sz="2400" dirty="0" smtClean="0"/>
          </a:p>
          <a:p>
            <a:pPr>
              <a:buNone/>
            </a:pPr>
            <a:endParaRPr lang="fr-FR" sz="2400" dirty="0" smtClean="0"/>
          </a:p>
          <a:p>
            <a:pPr>
              <a:buNone/>
            </a:pPr>
            <a:r>
              <a:rPr lang="fr-FR" sz="2400" dirty="0" smtClean="0"/>
              <a:t>Sensibilité : </a:t>
            </a:r>
          </a:p>
          <a:p>
            <a:pPr>
              <a:buNone/>
            </a:pPr>
            <a:r>
              <a:rPr lang="fr-FR" sz="2400" dirty="0" smtClean="0"/>
              <a:t>Spécificité : </a:t>
            </a:r>
          </a:p>
          <a:p>
            <a:pPr>
              <a:buNone/>
            </a:pPr>
            <a:r>
              <a:rPr lang="fr-FR" sz="2400" dirty="0" err="1" smtClean="0"/>
              <a:t>Accuracy</a:t>
            </a:r>
            <a:r>
              <a:rPr lang="fr-FR" sz="2400" dirty="0" smtClean="0"/>
              <a:t> : </a:t>
            </a:r>
          </a:p>
          <a:p>
            <a:pPr>
              <a:buNone/>
            </a:pPr>
            <a:r>
              <a:rPr lang="fr-FR" sz="2400" dirty="0" smtClean="0"/>
              <a:t>Coefficient de corrélation de </a:t>
            </a:r>
            <a:r>
              <a:rPr lang="fr-FR" sz="2400" dirty="0" err="1" smtClean="0"/>
              <a:t>Mathew</a:t>
            </a:r>
            <a:r>
              <a:rPr lang="fr-FR" sz="2400" dirty="0" smtClean="0"/>
              <a:t> :</a:t>
            </a:r>
          </a:p>
          <a:p>
            <a:endParaRPr lang="fr-FR" dirty="0" smtClean="0"/>
          </a:p>
          <a:p>
            <a:endParaRPr lang="fr-FR" dirty="0" smtClean="0"/>
          </a:p>
          <a:p>
            <a:pPr>
              <a:buNone/>
            </a:pPr>
            <a:endParaRPr lang="fr-FR" sz="2400" dirty="0" smtClean="0"/>
          </a:p>
          <a:p>
            <a:pPr>
              <a:buNone/>
            </a:pPr>
            <a:endParaRPr lang="fr-FR" sz="2400" dirty="0" smtClean="0"/>
          </a:p>
        </p:txBody>
      </p:sp>
      <p:pic>
        <p:nvPicPr>
          <p:cNvPr id="26628" name="Picture 4" descr="https://user.oc-static.com/upload/2017/03/02/14884666421501_P2C1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4513" y="2857496"/>
            <a:ext cx="5214974" cy="1715727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794" y="4572008"/>
            <a:ext cx="7143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57356" y="5000636"/>
            <a:ext cx="6477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14480" y="5429264"/>
            <a:ext cx="30194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14942" y="5891233"/>
            <a:ext cx="38481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Evaluation</a:t>
            </a:r>
            <a:endParaRPr lang="en-AU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28737"/>
            <a:ext cx="8229600" cy="1214446"/>
          </a:xfrm>
        </p:spPr>
        <p:txBody>
          <a:bodyPr/>
          <a:lstStyle/>
          <a:p>
            <a:r>
              <a:rPr lang="en-AU" dirty="0" smtClean="0"/>
              <a:t>Classification</a:t>
            </a:r>
          </a:p>
          <a:p>
            <a:pPr>
              <a:buNone/>
            </a:pPr>
            <a:r>
              <a:rPr lang="en-AU" sz="2400" dirty="0" smtClean="0"/>
              <a:t>	Receiver operating characteristic (ROC)</a:t>
            </a:r>
            <a:endParaRPr lang="en-AU" sz="2400" dirty="0"/>
          </a:p>
        </p:txBody>
      </p:sp>
      <p:pic>
        <p:nvPicPr>
          <p:cNvPr id="2050" name="Picture 2" descr="https://upload.wikimedia.org/wikipedia/commons/6/6b/Roccurv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3049" y="2500306"/>
            <a:ext cx="4197902" cy="4071966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 rot="16200000">
            <a:off x="1618076" y="424914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Specificity</a:t>
            </a:r>
            <a:endParaRPr lang="en-AU" dirty="0"/>
          </a:p>
        </p:txBody>
      </p:sp>
      <p:sp>
        <p:nvSpPr>
          <p:cNvPr id="6" name="ZoneTexte 5"/>
          <p:cNvSpPr txBox="1"/>
          <p:nvPr/>
        </p:nvSpPr>
        <p:spPr>
          <a:xfrm>
            <a:off x="4143372" y="6572272"/>
            <a:ext cx="1220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smtClean="0"/>
              <a:t>1 - Sensibility</a:t>
            </a:r>
            <a:endParaRPr lang="en-AU" sz="1500" dirty="0"/>
          </a:p>
        </p:txBody>
      </p:sp>
      <p:sp>
        <p:nvSpPr>
          <p:cNvPr id="4" name="ZoneTexte 3"/>
          <p:cNvSpPr txBox="1"/>
          <p:nvPr/>
        </p:nvSpPr>
        <p:spPr>
          <a:xfrm>
            <a:off x="6774436" y="3212976"/>
            <a:ext cx="219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comparaison de l’aire sous la courbe (AUC)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But</a:t>
            </a:r>
            <a:endParaRPr lang="en-AU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3643337"/>
          </a:xfrm>
        </p:spPr>
        <p:txBody>
          <a:bodyPr>
            <a:normAutofit/>
          </a:bodyPr>
          <a:lstStyle/>
          <a:p>
            <a:r>
              <a:rPr lang="en-AU" dirty="0" smtClean="0"/>
              <a:t>Prediction : </a:t>
            </a:r>
          </a:p>
          <a:p>
            <a:pPr lvl="1"/>
            <a:r>
              <a:rPr lang="en-AU" sz="2000" dirty="0" smtClean="0"/>
              <a:t>Classification : </a:t>
            </a:r>
          </a:p>
          <a:p>
            <a:pPr lvl="2"/>
            <a:r>
              <a:rPr lang="en-AU" sz="1600" dirty="0" err="1" smtClean="0"/>
              <a:t>Actif</a:t>
            </a:r>
            <a:r>
              <a:rPr lang="en-AU" sz="1600" dirty="0" smtClean="0"/>
              <a:t> / </a:t>
            </a:r>
            <a:r>
              <a:rPr lang="en-AU" sz="1600" dirty="0" err="1" smtClean="0"/>
              <a:t>Inactif</a:t>
            </a:r>
            <a:r>
              <a:rPr lang="en-AU" sz="1600" dirty="0" smtClean="0"/>
              <a:t> </a:t>
            </a:r>
          </a:p>
          <a:p>
            <a:pPr lvl="2"/>
            <a:r>
              <a:rPr lang="en-AU" sz="1600" dirty="0" err="1" smtClean="0"/>
              <a:t>Toxique</a:t>
            </a:r>
            <a:r>
              <a:rPr lang="en-AU" sz="1600" dirty="0" smtClean="0"/>
              <a:t> / Non </a:t>
            </a:r>
            <a:r>
              <a:rPr lang="en-AU" sz="1600" dirty="0" err="1" smtClean="0"/>
              <a:t>toxique</a:t>
            </a:r>
            <a:endParaRPr lang="en-AU" sz="1600" dirty="0" smtClean="0"/>
          </a:p>
          <a:p>
            <a:pPr lvl="2"/>
            <a:r>
              <a:rPr lang="en-AU" sz="1600" dirty="0" err="1" smtClean="0"/>
              <a:t>Malade</a:t>
            </a:r>
            <a:r>
              <a:rPr lang="en-AU" sz="1600" dirty="0" smtClean="0"/>
              <a:t> / Non </a:t>
            </a:r>
            <a:r>
              <a:rPr lang="en-AU" sz="1600" dirty="0" err="1" smtClean="0"/>
              <a:t>malade</a:t>
            </a:r>
            <a:endParaRPr lang="en-AU" sz="1600" dirty="0" smtClean="0"/>
          </a:p>
          <a:p>
            <a:pPr lvl="2"/>
            <a:endParaRPr lang="en-AU" sz="1600" dirty="0" smtClean="0"/>
          </a:p>
          <a:p>
            <a:pPr lvl="1"/>
            <a:r>
              <a:rPr lang="en-AU" sz="2000" dirty="0" smtClean="0"/>
              <a:t>Regression :</a:t>
            </a:r>
          </a:p>
          <a:p>
            <a:pPr lvl="2"/>
            <a:r>
              <a:rPr lang="en-AU" sz="1600" dirty="0" smtClean="0"/>
              <a:t>IC50 / </a:t>
            </a:r>
            <a:r>
              <a:rPr lang="en-AU" sz="1600" dirty="0" err="1" smtClean="0"/>
              <a:t>ki</a:t>
            </a:r>
            <a:r>
              <a:rPr lang="en-AU" sz="1600" dirty="0" smtClean="0"/>
              <a:t> / </a:t>
            </a:r>
            <a:r>
              <a:rPr lang="en-AU" sz="1600" dirty="0" err="1" smtClean="0"/>
              <a:t>kd</a:t>
            </a:r>
            <a:endParaRPr lang="en-AU" sz="1600" smtClean="0"/>
          </a:p>
          <a:p>
            <a:pPr lvl="2"/>
            <a:endParaRPr lang="en-AU" sz="160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Recapitulatif</a:t>
            </a:r>
            <a:endParaRPr lang="en-AU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3510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Récupération des données sur la </a:t>
            </a:r>
            <a:r>
              <a:rPr lang="fr-FR" dirty="0" err="1" smtClean="0"/>
              <a:t>Chembl</a:t>
            </a:r>
            <a:endParaRPr lang="fr-FR" dirty="0" smtClean="0"/>
          </a:p>
          <a:p>
            <a:r>
              <a:rPr lang="fr-FR" dirty="0" smtClean="0"/>
              <a:t>Calcul des descripteurs et visualisation des données</a:t>
            </a:r>
          </a:p>
          <a:p>
            <a:r>
              <a:rPr lang="fr-FR" dirty="0" smtClean="0"/>
              <a:t>Application de filtre : règle de </a:t>
            </a:r>
            <a:r>
              <a:rPr lang="fr-FR" dirty="0" err="1" smtClean="0"/>
              <a:t>Lipinski</a:t>
            </a:r>
            <a:r>
              <a:rPr lang="fr-FR" dirty="0" smtClean="0"/>
              <a:t> et suppression des PAINS</a:t>
            </a:r>
          </a:p>
          <a:p>
            <a:r>
              <a:rPr lang="fr-FR" dirty="0" smtClean="0"/>
              <a:t>Recherche par similarité et regroupement des données</a:t>
            </a:r>
          </a:p>
          <a:p>
            <a:endParaRPr lang="fr-FR" dirty="0"/>
          </a:p>
          <a:p>
            <a:pPr>
              <a:buNone/>
            </a:pPr>
            <a:r>
              <a:rPr lang="fr-FR" dirty="0" smtClean="0"/>
              <a:t>=&gt; Prédiction d’activité à partir de machine </a:t>
            </a:r>
            <a:r>
              <a:rPr lang="fr-FR" dirty="0" err="1" smtClean="0"/>
              <a:t>learning</a:t>
            </a:r>
            <a:r>
              <a:rPr lang="fr-FR" dirty="0" smtClean="0"/>
              <a:t> (apprentissage automatique)</a:t>
            </a:r>
          </a:p>
          <a:p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Introduction</a:t>
            </a:r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40768"/>
            <a:ext cx="9144000" cy="3083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Connecteur droit 3"/>
          <p:cNvCxnSpPr/>
          <p:nvPr/>
        </p:nvCxnSpPr>
        <p:spPr>
          <a:xfrm>
            <a:off x="5868144" y="5229200"/>
            <a:ext cx="23762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5868144" y="5949280"/>
            <a:ext cx="23762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6588224" y="4581128"/>
            <a:ext cx="0" cy="2016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7452320" y="4581128"/>
            <a:ext cx="0" cy="2016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45623" y="471207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mtClean="0">
                <a:solidFill>
                  <a:srgbClr val="000000"/>
                </a:solidFill>
                <a:latin typeface="Times New Roman" panose="02020603050405020304" pitchFamily="18" charset="0"/>
              </a:rPr>
              <a:t>Comment fonctionne </a:t>
            </a:r>
            <a:r>
              <a:rPr lang="fr-FR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une IA :</a:t>
            </a:r>
          </a:p>
          <a:p>
            <a:r>
              <a:rPr lang="fr-FR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Si </a:t>
            </a:r>
            <a:r>
              <a:rPr lang="fr-FR" dirty="0">
                <a:solidFill>
                  <a:srgbClr val="000000"/>
                </a:solidFill>
                <a:latin typeface="Times New Roman" panose="02020603050405020304" pitchFamily="18" charset="0"/>
              </a:rPr>
              <a:t>l'IA a déjà deux croix alignées et que la 3ème case est libre alors il faut la cocher; sinon si l'adversaire a une croix dans deux cases adjacentes alors l'IA doit cocher la 3ème case; sinon il faut cocher la case du milieu ; sinon...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AI_ML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6676" y="0"/>
            <a:ext cx="5870648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357818" y="6215082"/>
            <a:ext cx="3786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1. Yang X, Wang Y, Byrne R, Schneider G, Yang S. Concepts of Artificial Intelligence for Computer-Assisted Drug Discovery. Chemical Reviews. 2019;119(18):10520-94.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Exemples d’algorithmes</a:t>
            </a:r>
            <a:endParaRPr lang="fr-FR" dirty="0"/>
          </a:p>
        </p:txBody>
      </p:sp>
      <p:pic>
        <p:nvPicPr>
          <p:cNvPr id="2053" name="Picture 5" descr="I:\gson\diapo\Untitled Diagr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00240"/>
            <a:ext cx="9144000" cy="2614822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428596" y="5500702"/>
            <a:ext cx="8175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Reinforcement learning </a:t>
            </a:r>
            <a:r>
              <a:rPr lang="en-AU" dirty="0" smtClean="0"/>
              <a:t>: </a:t>
            </a:r>
            <a:r>
              <a:rPr lang="fr-FR" dirty="0" smtClean="0"/>
              <a:t>s’apparente aux méthodes supervisées, mais l’algorithme va tester les résultats des prédictions et s’adapter en fonction (</a:t>
            </a:r>
            <a:r>
              <a:rPr lang="fr-FR" dirty="0" err="1"/>
              <a:t>AlphaGo</a:t>
            </a:r>
            <a:r>
              <a:rPr lang="fr-FR" dirty="0"/>
              <a:t> </a:t>
            </a:r>
            <a:r>
              <a:rPr lang="fr-FR" dirty="0" smtClean="0"/>
              <a:t>/ </a:t>
            </a:r>
            <a:r>
              <a:rPr lang="fr-FR" dirty="0" err="1" smtClean="0"/>
              <a:t>AlphaStar</a:t>
            </a:r>
            <a:r>
              <a:rPr lang="fr-FR" dirty="0" smtClean="0"/>
              <a:t>).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Clustering</a:t>
            </a:r>
            <a:endParaRPr lang="en-AU" dirty="0"/>
          </a:p>
        </p:txBody>
      </p:sp>
      <p:pic>
        <p:nvPicPr>
          <p:cNvPr id="4" name="Picture 2" descr="C:\Users\PierreYves\PY\etudes\thèse\Orléans\travail de thèse\présentation\kmeans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3570" y="1643050"/>
            <a:ext cx="2714644" cy="2714644"/>
          </a:xfrm>
          <a:prstGeom prst="rect">
            <a:avLst/>
          </a:prstGeom>
          <a:noFill/>
        </p:spPr>
      </p:pic>
      <p:pic>
        <p:nvPicPr>
          <p:cNvPr id="5" name="Image 4" descr="clustering-dbscan-smiley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025" y="4533883"/>
            <a:ext cx="3699950" cy="2324117"/>
          </a:xfrm>
          <a:prstGeom prst="rect">
            <a:avLst/>
          </a:prstGeom>
        </p:spPr>
      </p:pic>
      <p:pic>
        <p:nvPicPr>
          <p:cNvPr id="6" name="Picture 2" descr="C:\Users\PierreYves\PY\etudes\thèse\Orléans\travail de thèse\présentation\hierarchical_clustering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785926"/>
            <a:ext cx="4497934" cy="2024070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1242183" y="1357298"/>
            <a:ext cx="225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Hierarchical clustering</a:t>
            </a:r>
            <a:endParaRPr lang="en-AU" dirty="0"/>
          </a:p>
        </p:txBody>
      </p:sp>
      <p:sp>
        <p:nvSpPr>
          <p:cNvPr id="8" name="Rectangle 7"/>
          <p:cNvSpPr/>
          <p:nvPr/>
        </p:nvSpPr>
        <p:spPr>
          <a:xfrm>
            <a:off x="5500694" y="1345156"/>
            <a:ext cx="3066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dirty="0" smtClean="0"/>
              <a:t>Partitioning methods : </a:t>
            </a:r>
            <a:r>
              <a:rPr lang="en-US" dirty="0" err="1" smtClean="0"/>
              <a:t>Kmeans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43129" y="4202676"/>
            <a:ext cx="3457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dirty="0" smtClean="0"/>
              <a:t>Density-based clustering (DBSCAN)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Prédiction avec méthodes statistique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429288"/>
          </a:xfrm>
        </p:spPr>
        <p:txBody>
          <a:bodyPr/>
          <a:lstStyle/>
          <a:p>
            <a:r>
              <a:rPr lang="fr-FR" sz="2400" dirty="0" smtClean="0"/>
              <a:t>Prédiction d’une valeur quantitative (Régression</a:t>
            </a:r>
            <a:r>
              <a:rPr lang="en-AU" sz="2400" dirty="0" smtClean="0"/>
              <a:t> </a:t>
            </a:r>
            <a:r>
              <a:rPr lang="fr-FR" sz="2400" dirty="0" smtClean="0"/>
              <a:t>linéaire)</a:t>
            </a:r>
            <a:r>
              <a:rPr lang="en-AU" sz="2400" dirty="0" smtClean="0"/>
              <a:t> :</a:t>
            </a:r>
          </a:p>
          <a:p>
            <a:endParaRPr lang="en-AU" sz="2400" dirty="0"/>
          </a:p>
          <a:p>
            <a:endParaRPr lang="en-AU" sz="2400" dirty="0" smtClean="0"/>
          </a:p>
          <a:p>
            <a:pPr>
              <a:buNone/>
            </a:pPr>
            <a:endParaRPr lang="en-AU" sz="2400" dirty="0" smtClean="0"/>
          </a:p>
          <a:p>
            <a:endParaRPr lang="fr-FR" sz="2400" dirty="0" smtClean="0"/>
          </a:p>
          <a:p>
            <a:r>
              <a:rPr lang="fr-FR" sz="2400" dirty="0" smtClean="0"/>
              <a:t>Prédiction d’une valeur qualitative (Régression logistique)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1626765"/>
            <a:ext cx="5143536" cy="173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3852972"/>
            <a:ext cx="4214842" cy="3005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285720" y="4572008"/>
            <a:ext cx="200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Utilisation d’un seuil pour classifier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fr-FR" dirty="0" smtClean="0"/>
              <a:t>Arbre de décision et forêt aléatoire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4438650"/>
            <a:ext cx="8429625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ZoneTexte 5"/>
          <p:cNvSpPr txBox="1"/>
          <p:nvPr/>
        </p:nvSpPr>
        <p:spPr>
          <a:xfrm>
            <a:off x="3995936" y="1147881"/>
            <a:ext cx="284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Survie des personnes Titanic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09846" y="2458972"/>
            <a:ext cx="271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Intérêt de l’arbre de décision : interprétabilité.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1628758"/>
            <a:ext cx="5002361" cy="23067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85708" y="3935519"/>
            <a:ext cx="33946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/>
              <a:t>https://www.codeastar.com/random-random-forest-tutorial/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3088" y="2143116"/>
            <a:ext cx="576262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ZoneTexte 3"/>
          <p:cNvSpPr txBox="1"/>
          <p:nvPr/>
        </p:nvSpPr>
        <p:spPr>
          <a:xfrm>
            <a:off x="3806136" y="1214422"/>
            <a:ext cx="1836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Linear SVM</a:t>
            </a:r>
            <a:endParaRPr lang="en-AU" sz="2800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09600" y="-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SVM</a:t>
            </a:r>
            <a:endParaRPr kumimoji="0" lang="en-A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1941</TotalTime>
  <Words>391</Words>
  <Application>Microsoft Office PowerPoint</Application>
  <PresentationFormat>Affichage à l'écran (4:3)</PresentationFormat>
  <Paragraphs>92</Paragraphs>
  <Slides>17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Thème Office</vt:lpstr>
      <vt:lpstr>Machine Learning</vt:lpstr>
      <vt:lpstr>Recapitulatif</vt:lpstr>
      <vt:lpstr>Introduction</vt:lpstr>
      <vt:lpstr>Présentation PowerPoint</vt:lpstr>
      <vt:lpstr>Exemples d’algorithmes</vt:lpstr>
      <vt:lpstr>Clustering</vt:lpstr>
      <vt:lpstr>Prédiction avec méthodes statistique</vt:lpstr>
      <vt:lpstr>Arbre de décision et forêt aléatoire</vt:lpstr>
      <vt:lpstr>Présentation PowerPoint</vt:lpstr>
      <vt:lpstr>Présentation PowerPoint</vt:lpstr>
      <vt:lpstr>Réseau neuronal (neural network)</vt:lpstr>
      <vt:lpstr>Type de réseau neuronal</vt:lpstr>
      <vt:lpstr>Evaluation</vt:lpstr>
      <vt:lpstr>Machine Learning</vt:lpstr>
      <vt:lpstr>Evaluation</vt:lpstr>
      <vt:lpstr>Evaluation</vt:lpstr>
      <vt:lpstr>But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Pierre Yves LIBOUBAN</dc:creator>
  <cp:lastModifiedBy>Pierre-Yves Libouban</cp:lastModifiedBy>
  <cp:revision>21</cp:revision>
  <dcterms:created xsi:type="dcterms:W3CDTF">2020-01-14T22:14:46Z</dcterms:created>
  <dcterms:modified xsi:type="dcterms:W3CDTF">2022-01-13T14:35:14Z</dcterms:modified>
</cp:coreProperties>
</file>